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306" r:id="rId3"/>
    <p:sldId id="307" r:id="rId4"/>
    <p:sldId id="308" r:id="rId5"/>
    <p:sldId id="30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E310"/>
    <a:srgbClr val="E36E15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0BA9EE-883C-4710-955C-61A329732727}" type="datetime1">
              <a:rPr lang="en-US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0EB74C-6147-4A77-AF73-266EFAC547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39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5D5564-3DFA-42E9-80C1-5A300E3AA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0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EA649-8E61-4296-8932-2BACAE3AD1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829E4-DCAF-4669-86C1-62DBFA631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07C7E-3ED8-434A-9D1F-84643411C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8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17F2B-8329-4802-9427-032596780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297C3-2AC1-4D8F-BAC1-51B16EB7D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CF87C-D859-4D2B-96C6-F73E3A0D9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C86BE-D9C2-48C7-B4CC-2AA561568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68099-6FBA-444D-B704-C697206EF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745C-A611-4AD6-A789-693192E26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34372-C256-4CAC-BB90-89F549214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F0629-DDFC-4682-AA3A-3945486E5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BC1BD-9D50-4737-B258-1B52275BC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7FF95-9921-4F30-A152-B49C48047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4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Spring,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MAE 476 Spaceflight and Systems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E88F46-F7AE-4C52-B6B6-BA1A59AFEF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ultipleflybycapture.wvu.ed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7716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6400800" cy="3657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Dr. Alfred </a:t>
            </a:r>
            <a:r>
              <a:rPr lang="en-US" dirty="0" err="1" smtClean="0">
                <a:solidFill>
                  <a:schemeClr val="tx1"/>
                </a:solidFill>
              </a:rPr>
              <a:t>Lynam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Email: Alfred.Lynam@mail.wvu.edu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Office: ESB 931</a:t>
            </a:r>
          </a:p>
          <a:p>
            <a:pPr algn="l"/>
            <a:r>
              <a:rPr lang="en-US" dirty="0"/>
              <a:t>Website: </a:t>
            </a:r>
            <a:r>
              <a:rPr lang="en-US" dirty="0">
                <a:hlinkClick r:id="rId2"/>
              </a:rPr>
              <a:t>http://multipleflybycapture.wvu.edu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Assistant Professor,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Mechanical and Aerospace Engineering,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West Virginia University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 descr="WV_OutLine295in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4978"/>
            <a:ext cx="1371600" cy="130302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Lynam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fld id="{4C445A99-4DF1-4DA2-9569-8F8872E46C74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Rockets Vs. Missiles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0593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 generic terms, a “Rocket” is any vehicle that carries its own propellant (i.e. does not use oxygen from the atmosphere.)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 military terms,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“rocket” is a powered, unguided munition.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“missile” (or guided missile) is a powered, guided munition.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“bomb” is an unpowered munition not fired from a gun. Unpowered, guided munitions are called “guided bombs” or “smart bombs”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“projectile” is a munition fired from a gun.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“torpedo” is a powered munition that travels through water.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 missile is typically powered by a solid rocket motor, although some missiles use liquid rocket engines or air-breathing propulsion.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Lynam-</a:t>
            </a:r>
            <a:fld id="{898CF87C-D859-4D2B-96C6-F73E3A0D9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4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Missile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8243"/>
            <a:ext cx="4559300" cy="5346357"/>
          </a:xfrm>
        </p:spPr>
        <p:txBody>
          <a:bodyPr/>
          <a:lstStyle/>
          <a:p>
            <a:r>
              <a:rPr lang="en-US" dirty="0" smtClean="0"/>
              <a:t>Guided missiles have a number of system components.</a:t>
            </a:r>
          </a:p>
          <a:p>
            <a:pPr lvl="1"/>
            <a:r>
              <a:rPr lang="en-US" dirty="0" smtClean="0"/>
              <a:t>Targeting/Guidance System: Uses sensors and computers to determine the proper trajectory to follow to hit the target</a:t>
            </a:r>
          </a:p>
          <a:p>
            <a:pPr lvl="1"/>
            <a:r>
              <a:rPr lang="en-US" dirty="0" smtClean="0"/>
              <a:t>Flight system: Steers the missile using inputs from the Targeting/Guidance system.</a:t>
            </a:r>
          </a:p>
          <a:p>
            <a:pPr lvl="1"/>
            <a:r>
              <a:rPr lang="en-US" dirty="0" smtClean="0"/>
              <a:t>Engine: Provides thrust for the missile, allowing it to quickly reach its target.</a:t>
            </a:r>
          </a:p>
          <a:p>
            <a:pPr lvl="1"/>
            <a:r>
              <a:rPr lang="en-US" dirty="0" smtClean="0"/>
              <a:t>Warhead: Destroys target upon impact.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r>
              <a:rPr lang="en-US" dirty="0" smtClean="0"/>
              <a:t>Lynam-</a:t>
            </a:r>
            <a:fld id="{898CF87C-D859-4D2B-96C6-F73E3A0D9F6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78243"/>
            <a:ext cx="4356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93" y="3645243"/>
            <a:ext cx="3764178" cy="28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8989" y="6414352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http://www.alternatewars.com/BBOW/Weapons/US_ATGMs.htm</a:t>
            </a:r>
          </a:p>
        </p:txBody>
      </p:sp>
    </p:spTree>
    <p:extLst>
      <p:ext uri="{BB962C8B-B14F-4D97-AF65-F5344CB8AC3E}">
        <p14:creationId xmlns:p14="http://schemas.microsoft.com/office/powerpoint/2010/main" val="364865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Missiles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Surface-to-Surface Missile: Launched from the ground to hit a target on the ground.</a:t>
            </a:r>
          </a:p>
          <a:p>
            <a:pPr lvl="1"/>
            <a:r>
              <a:rPr lang="en-US" dirty="0" smtClean="0"/>
              <a:t>Ballistic Missiles: Following boosting-phase, missile follows a ballistic trajectory.</a:t>
            </a:r>
          </a:p>
          <a:p>
            <a:pPr lvl="1"/>
            <a:r>
              <a:rPr lang="en-US" dirty="0" smtClean="0"/>
              <a:t>Cruise Missiles: Typically fly at a low altitude and often use wings or turbojets to add lift and range.</a:t>
            </a:r>
          </a:p>
          <a:p>
            <a:pPr lvl="1"/>
            <a:r>
              <a:rPr lang="en-US" dirty="0" smtClean="0"/>
              <a:t>Anti-Ship Missiles: Target enemy surface warships. To be effective, they must be able to get past enemy combat air patrol (CAP) and ship-based detection and interception.</a:t>
            </a:r>
          </a:p>
          <a:p>
            <a:pPr lvl="1"/>
            <a:r>
              <a:rPr lang="en-US" dirty="0" smtClean="0"/>
              <a:t>Anti-Tank Missiles: Target enemy tanks and other armored vehicles or installations. Typically, use high-explosive, anti-tank (HEAT) warheads or kinetic energy penetrators.</a:t>
            </a:r>
          </a:p>
          <a:p>
            <a:r>
              <a:rPr lang="en-US" dirty="0" smtClean="0"/>
              <a:t>Air-to-Surface Missile: Launched from an aircraft to hit a target on the ground. Cruise missiles, Anti-ship missiles, and Anti-tank missiles can also be launched from the air.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r>
              <a:rPr lang="en-US" dirty="0" smtClean="0"/>
              <a:t>Lynam-</a:t>
            </a:r>
            <a:fld id="{898CF87C-D859-4D2B-96C6-F73E3A0D9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1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304800"/>
            <a:ext cx="8229600" cy="639762"/>
          </a:xfrm>
        </p:spPr>
        <p:txBody>
          <a:bodyPr/>
          <a:lstStyle/>
          <a:p>
            <a:r>
              <a:rPr lang="en-US" dirty="0" smtClean="0"/>
              <a:t>Types of Missiles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257800" cy="4571999"/>
          </a:xfrm>
        </p:spPr>
        <p:txBody>
          <a:bodyPr/>
          <a:lstStyle/>
          <a:p>
            <a:r>
              <a:rPr lang="en-US" dirty="0" smtClean="0"/>
              <a:t>Surface-to-Air Missiles: Launched from the surface to destroy enemy aircraft or missiles.</a:t>
            </a:r>
          </a:p>
          <a:p>
            <a:r>
              <a:rPr lang="en-US" dirty="0" smtClean="0"/>
              <a:t>Air-to-Air Missiles: Typically launched from fighter or interceptor aircraft, they target enemy aircraft or missiles.</a:t>
            </a:r>
          </a:p>
          <a:p>
            <a:r>
              <a:rPr lang="en-US" dirty="0" smtClean="0"/>
              <a:t>Anti-Satellite Missiles: Target satellites in Low-earth orbit. Require multiple-stage rockets to be effective.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2133600" cy="476250"/>
          </a:xfrm>
        </p:spPr>
        <p:txBody>
          <a:bodyPr/>
          <a:lstStyle/>
          <a:p>
            <a:r>
              <a:rPr lang="en-US" dirty="0" smtClean="0"/>
              <a:t>Lynam-</a:t>
            </a:r>
            <a:fld id="{898CF87C-D859-4D2B-96C6-F73E3A0D9F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477000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http://www.popularmechanics.com/cm/popularmechanics/images/Rn/china-cover-630-0707-de.jpg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90676"/>
            <a:ext cx="3047999" cy="27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38" y="2295716"/>
            <a:ext cx="2159968" cy="143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9368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http://static1.demotix.com/sites/default/files/imagecache/a_scale_large/1100-9/photos/1336073009-surface-to-air-missiles-deployed-at-blackheath--london_1191829.jpg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38" y="-7909"/>
            <a:ext cx="3496962" cy="23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096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http://www.enemyforces.net/missiles/r_27.jpg</a:t>
            </a:r>
          </a:p>
        </p:txBody>
      </p:sp>
    </p:spTree>
    <p:extLst>
      <p:ext uri="{BB962C8B-B14F-4D97-AF65-F5344CB8AC3E}">
        <p14:creationId xmlns:p14="http://schemas.microsoft.com/office/powerpoint/2010/main" val="6873318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11025</TotalTime>
  <Words>448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Introduction</vt:lpstr>
      <vt:lpstr>Rockets Vs. Missiles</vt:lpstr>
      <vt:lpstr>Missile Components</vt:lpstr>
      <vt:lpstr>Types of Missiles</vt:lpstr>
      <vt:lpstr>Types of Missiles (cont.)</vt:lpstr>
    </vt:vector>
  </TitlesOfParts>
  <Company>WVHTC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Spacecraft Design – MAE 475</dc:title>
  <dc:creator>Michael Kearns</dc:creator>
  <cp:lastModifiedBy>Lynam</cp:lastModifiedBy>
  <cp:revision>90</cp:revision>
  <dcterms:created xsi:type="dcterms:W3CDTF">2012-08-05T14:04:12Z</dcterms:created>
  <dcterms:modified xsi:type="dcterms:W3CDTF">2017-01-10T16:56:12Z</dcterms:modified>
</cp:coreProperties>
</file>